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1" r:id="rId3"/>
    <p:sldId id="297" r:id="rId4"/>
    <p:sldId id="330" r:id="rId5"/>
    <p:sldId id="298" r:id="rId6"/>
    <p:sldId id="303" r:id="rId7"/>
    <p:sldId id="299" r:id="rId8"/>
    <p:sldId id="300" r:id="rId9"/>
    <p:sldId id="301" r:id="rId10"/>
    <p:sldId id="313" r:id="rId11"/>
    <p:sldId id="302" r:id="rId12"/>
    <p:sldId id="304" r:id="rId13"/>
    <p:sldId id="309" r:id="rId14"/>
    <p:sldId id="310" r:id="rId15"/>
    <p:sldId id="329" r:id="rId16"/>
    <p:sldId id="311" r:id="rId17"/>
    <p:sldId id="307" r:id="rId18"/>
    <p:sldId id="321" r:id="rId19"/>
    <p:sldId id="306" r:id="rId20"/>
    <p:sldId id="322" r:id="rId21"/>
    <p:sldId id="314" r:id="rId22"/>
    <p:sldId id="308" r:id="rId23"/>
    <p:sldId id="312" r:id="rId24"/>
    <p:sldId id="30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55"/>
    <p:restoredTop sz="94694"/>
  </p:normalViewPr>
  <p:slideViewPr>
    <p:cSldViewPr snapToGrid="0" snapToObjects="1">
      <p:cViewPr varScale="1">
        <p:scale>
          <a:sx n="114" d="100"/>
          <a:sy n="114" d="100"/>
        </p:scale>
        <p:origin x="1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jp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94BE50-0BA0-E546-8575-D51E0A4D75F5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ABDA36-18A7-A14C-8094-5250FC2A7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787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ABDA36-18A7-A14C-8094-5250FC2A79B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443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9/14/23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Biophysics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BT 301 Aug 2022</a:t>
            </a:r>
          </a:p>
        </p:txBody>
      </p:sp>
    </p:spTree>
    <p:extLst>
      <p:ext uri="{BB962C8B-B14F-4D97-AF65-F5344CB8AC3E}">
        <p14:creationId xmlns:p14="http://schemas.microsoft.com/office/powerpoint/2010/main" val="1536796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56992" y="2703443"/>
            <a:ext cx="4880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Fluorescence Quenching</a:t>
            </a:r>
          </a:p>
        </p:txBody>
      </p:sp>
    </p:spTree>
    <p:extLst>
      <p:ext uri="{BB962C8B-B14F-4D97-AF65-F5344CB8AC3E}">
        <p14:creationId xmlns:p14="http://schemas.microsoft.com/office/powerpoint/2010/main" val="516100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027" y="74874"/>
            <a:ext cx="5614635" cy="67831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62878" y="2792896"/>
            <a:ext cx="27233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Quenchers </a:t>
            </a:r>
          </a:p>
          <a:p>
            <a:pPr algn="ctr"/>
            <a:r>
              <a:rPr lang="en-US" sz="32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of Fluorescence</a:t>
            </a:r>
          </a:p>
        </p:txBody>
      </p:sp>
    </p:spTree>
    <p:extLst>
      <p:ext uri="{BB962C8B-B14F-4D97-AF65-F5344CB8AC3E}">
        <p14:creationId xmlns:p14="http://schemas.microsoft.com/office/powerpoint/2010/main" val="2091501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800" y="1379600"/>
            <a:ext cx="5994400" cy="4965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F6AC6F-C839-A841-9E52-BD9C163E8190}"/>
              </a:ext>
            </a:extLst>
          </p:cNvPr>
          <p:cNvSpPr txBox="1"/>
          <p:nvPr/>
        </p:nvSpPr>
        <p:spPr>
          <a:xfrm>
            <a:off x="2731325" y="168506"/>
            <a:ext cx="7766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Stern-Volmer Plot (left) for Fluorescence Quenching</a:t>
            </a:r>
          </a:p>
        </p:txBody>
      </p:sp>
    </p:spTree>
    <p:extLst>
      <p:ext uri="{BB962C8B-B14F-4D97-AF65-F5344CB8AC3E}">
        <p14:creationId xmlns:p14="http://schemas.microsoft.com/office/powerpoint/2010/main" val="1132443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0" y="158750"/>
            <a:ext cx="62865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1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1537" y="79512"/>
            <a:ext cx="3914848" cy="677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621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4D9BEB-36C4-FF6B-7A81-9B87D77E8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811" y="1056963"/>
            <a:ext cx="6233948" cy="4744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77B68C-FD14-EEF2-11B4-CDFE3B149067}"/>
              </a:ext>
            </a:extLst>
          </p:cNvPr>
          <p:cNvSpPr txBox="1"/>
          <p:nvPr/>
        </p:nvSpPr>
        <p:spPr>
          <a:xfrm>
            <a:off x="325821" y="251513"/>
            <a:ext cx="116244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Static and Dynamin Fluorescence quenching of C120 by Uridine and </a:t>
            </a:r>
            <a:r>
              <a:rPr lang="en-US" sz="2400" dirty="0" err="1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deoxycytosine</a:t>
            </a:r>
            <a:endParaRPr lang="en-US" sz="2400" dirty="0">
              <a:solidFill>
                <a:srgbClr val="FFFF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738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90261" y="228600"/>
            <a:ext cx="8527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Fluorescence Resonance Energy Transfer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555" y="1017932"/>
            <a:ext cx="372110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02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565" y="1212524"/>
            <a:ext cx="5334000" cy="5448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5069" y="155520"/>
            <a:ext cx="85675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Forster Resonance Energy Transfer in a protein with single Donor and single Acceptor</a:t>
            </a:r>
          </a:p>
        </p:txBody>
      </p:sp>
    </p:spTree>
    <p:extLst>
      <p:ext uri="{BB962C8B-B14F-4D97-AF65-F5344CB8AC3E}">
        <p14:creationId xmlns:p14="http://schemas.microsoft.com/office/powerpoint/2010/main" val="823989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Forster Resonance Energy Transfer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863725"/>
            <a:ext cx="92964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69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20278" y="238539"/>
            <a:ext cx="5049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Orientation factor kappa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1206500"/>
            <a:ext cx="9575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53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5027" y="2454965"/>
            <a:ext cx="79214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charset="0"/>
                <a:ea typeface="Arial" charset="0"/>
                <a:cs typeface="Arial" charset="0"/>
              </a:rPr>
              <a:t>Fluorescence Spectroscopy</a:t>
            </a:r>
          </a:p>
        </p:txBody>
      </p:sp>
    </p:spTree>
    <p:extLst>
      <p:ext uri="{BB962C8B-B14F-4D97-AF65-F5344CB8AC3E}">
        <p14:creationId xmlns:p14="http://schemas.microsoft.com/office/powerpoint/2010/main" val="394553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645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Arial" charset="0"/>
                <a:ea typeface="Arial" charset="0"/>
                <a:cs typeface="Arial" charset="0"/>
              </a:rPr>
              <a:t>Overlap Integral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50" y="1358900"/>
            <a:ext cx="93853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7387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869635" y="212258"/>
            <a:ext cx="4459356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Theory of Energy Transfer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7029" y="1343025"/>
            <a:ext cx="11098695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Rate of Energy Transfer for donor(1) and acceptor(2) separated by distance R</a:t>
            </a:r>
            <a:r>
              <a:rPr lang="en-US" sz="2000" baseline="-25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21</a:t>
            </a:r>
            <a:r>
              <a:rPr lang="en-US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is given by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513" y="2035175"/>
            <a:ext cx="94996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360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976" y="2016262"/>
            <a:ext cx="4762500" cy="43561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05069" y="155520"/>
            <a:ext cx="95415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Dependence of Energy Transfer efficiency on  distance</a:t>
            </a:r>
          </a:p>
          <a:p>
            <a:pPr algn="ctr"/>
            <a:endParaRPr lang="en-US" sz="2800" i="1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800" i="1" dirty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R</a:t>
            </a:r>
            <a:r>
              <a:rPr lang="en-US" sz="2800" i="1" baseline="-25000" dirty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0</a:t>
            </a:r>
            <a:r>
              <a:rPr lang="en-US" sz="2800" i="1" dirty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 is the Forster distance</a:t>
            </a:r>
          </a:p>
        </p:txBody>
      </p:sp>
    </p:spTree>
    <p:extLst>
      <p:ext uri="{BB962C8B-B14F-4D97-AF65-F5344CB8AC3E}">
        <p14:creationId xmlns:p14="http://schemas.microsoft.com/office/powerpoint/2010/main" val="2020529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643" y="3953013"/>
            <a:ext cx="5905500" cy="2768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97" y="196318"/>
            <a:ext cx="4755046" cy="34154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75852" y="646043"/>
            <a:ext cx="60131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Chemical structure of </a:t>
            </a:r>
            <a:r>
              <a:rPr lang="en-US" sz="2400" dirty="0" err="1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Melittin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in the α-helical state. 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en-US" sz="24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donor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 is tryptophan-19 and the </a:t>
            </a:r>
          </a:p>
          <a:p>
            <a:r>
              <a:rPr lang="en-US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rPr>
              <a:t>acceptor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 is a N-terminal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dansyl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 group.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92087" y="4171674"/>
            <a:ext cx="39358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Overlap integral for energy transfer from a </a:t>
            </a:r>
            <a:r>
              <a:rPr lang="en-US" sz="24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tryptophan</a:t>
            </a:r>
          </a:p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donor to a </a:t>
            </a:r>
            <a:r>
              <a:rPr lang="en-US" sz="2400" dirty="0" err="1">
                <a:solidFill>
                  <a:srgbClr val="00FA00"/>
                </a:solidFill>
                <a:latin typeface="Arial" charset="0"/>
                <a:ea typeface="Arial" charset="0"/>
                <a:cs typeface="Arial" charset="0"/>
              </a:rPr>
              <a:t>dansyl</a:t>
            </a:r>
            <a:r>
              <a:rPr lang="en-US" sz="2400" dirty="0">
                <a:solidFill>
                  <a:srgbClr val="00FA00"/>
                </a:solidFill>
                <a:latin typeface="Arial" charset="0"/>
                <a:ea typeface="Arial" charset="0"/>
                <a:cs typeface="Arial" charset="0"/>
              </a:rPr>
              <a:t> acceptor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on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melittin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R</a:t>
            </a:r>
            <a:r>
              <a:rPr lang="en-US" sz="2400" baseline="-250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= 23.6 Angstroms</a:t>
            </a:r>
          </a:p>
        </p:txBody>
      </p:sp>
    </p:spTree>
    <p:extLst>
      <p:ext uri="{BB962C8B-B14F-4D97-AF65-F5344CB8AC3E}">
        <p14:creationId xmlns:p14="http://schemas.microsoft.com/office/powerpoint/2010/main" val="14029490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397" y="270013"/>
            <a:ext cx="5905500" cy="41529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67657" y="4701209"/>
            <a:ext cx="75578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Emission spectra of the </a:t>
            </a:r>
            <a:r>
              <a:rPr lang="en-US" sz="2400" dirty="0" err="1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melittin</a:t>
            </a:r>
            <a:r>
              <a:rPr lang="en-US" sz="2400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 donor (D) and </a:t>
            </a:r>
          </a:p>
          <a:p>
            <a:r>
              <a:rPr lang="en-US" sz="2400" dirty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Acceptor-labeled </a:t>
            </a:r>
            <a:r>
              <a:rPr lang="en-US" sz="2400" dirty="0" err="1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melittin</a:t>
            </a:r>
            <a:r>
              <a:rPr lang="en-US" sz="2400" dirty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 (D–A). Excitation at 282 nm.</a:t>
            </a:r>
          </a:p>
        </p:txBody>
      </p:sp>
    </p:spTree>
    <p:extLst>
      <p:ext uri="{BB962C8B-B14F-4D97-AF65-F5344CB8AC3E}">
        <p14:creationId xmlns:p14="http://schemas.microsoft.com/office/powerpoint/2010/main" val="2039748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61053" y="235083"/>
            <a:ext cx="9780104" cy="523220"/>
          </a:xfrm>
          <a:prstGeom prst="rect">
            <a:avLst/>
          </a:prstGeom>
          <a:solidFill>
            <a:srgbClr val="00206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Book</a:t>
            </a:r>
          </a:p>
        </p:txBody>
      </p:sp>
      <p:pic>
        <p:nvPicPr>
          <p:cNvPr id="1026" name="Picture 2" descr="Principles of Fluorescence Spectroscopy | SpringerLink">
            <a:extLst>
              <a:ext uri="{FF2B5EF4-FFF2-40B4-BE49-F238E27FC236}">
                <a16:creationId xmlns:a16="http://schemas.microsoft.com/office/drawing/2014/main" id="{F2322575-6507-1097-4AB2-63D18F079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392" y="1405053"/>
            <a:ext cx="3106046" cy="4254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70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2178" y="1415497"/>
            <a:ext cx="5867400" cy="4762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1053" y="235083"/>
            <a:ext cx="9780104" cy="523220"/>
          </a:xfrm>
          <a:prstGeom prst="rect">
            <a:avLst/>
          </a:prstGeom>
          <a:solidFill>
            <a:srgbClr val="00206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Pulsed or time-domain fluorescence </a:t>
            </a:r>
            <a:r>
              <a:rPr lang="en-US" sz="2800">
                <a:latin typeface="Arial" charset="0"/>
                <a:ea typeface="Arial" charset="0"/>
                <a:cs typeface="Arial" charset="0"/>
              </a:rPr>
              <a:t>lifetime measurement</a:t>
            </a:r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132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783" y="1933989"/>
            <a:ext cx="5892800" cy="4381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6104" y="235083"/>
            <a:ext cx="10605053" cy="954107"/>
          </a:xfrm>
          <a:prstGeom prst="rect">
            <a:avLst/>
          </a:prstGeom>
          <a:solidFill>
            <a:srgbClr val="00206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Phase-modulation or frequency-domain fluorescence lifetime measurement</a:t>
            </a:r>
          </a:p>
        </p:txBody>
      </p:sp>
    </p:spTree>
    <p:extLst>
      <p:ext uri="{BB962C8B-B14F-4D97-AF65-F5344CB8AC3E}">
        <p14:creationId xmlns:p14="http://schemas.microsoft.com/office/powerpoint/2010/main" val="75460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485" y="1224443"/>
            <a:ext cx="9258300" cy="54229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5861" y="121251"/>
            <a:ext cx="10605053" cy="954107"/>
          </a:xfrm>
          <a:prstGeom prst="rect">
            <a:avLst/>
          </a:prstGeom>
          <a:solidFill>
            <a:srgbClr val="FFFF0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Time-domain (left) and  frequency-domain (right) fluorescence lifetime measurements of N-Acetyl-L-</a:t>
            </a:r>
            <a:r>
              <a:rPr lang="en-US" sz="2800" dirty="0" err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tryptophanamide</a:t>
            </a:r>
            <a:endParaRPr lang="en-US" sz="28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53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035" y="64238"/>
            <a:ext cx="8033893" cy="679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146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047750"/>
            <a:ext cx="9829800" cy="476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5861" y="121251"/>
            <a:ext cx="10605053" cy="523220"/>
          </a:xfrm>
          <a:prstGeom prst="rect">
            <a:avLst/>
          </a:prstGeom>
          <a:solidFill>
            <a:srgbClr val="FFFF0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Time-correlated single photon counting (TCSPC) technique</a:t>
            </a:r>
          </a:p>
        </p:txBody>
      </p:sp>
    </p:spTree>
    <p:extLst>
      <p:ext uri="{BB962C8B-B14F-4D97-AF65-F5344CB8AC3E}">
        <p14:creationId xmlns:p14="http://schemas.microsoft.com/office/powerpoint/2010/main" val="1392286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824119"/>
            <a:ext cx="4724400" cy="5905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5861" y="121251"/>
            <a:ext cx="10605053" cy="523220"/>
          </a:xfrm>
          <a:prstGeom prst="rect">
            <a:avLst/>
          </a:prstGeom>
          <a:solidFill>
            <a:srgbClr val="FFFF0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Principle of  TCSPC technique</a:t>
            </a:r>
          </a:p>
        </p:txBody>
      </p:sp>
    </p:spTree>
    <p:extLst>
      <p:ext uri="{BB962C8B-B14F-4D97-AF65-F5344CB8AC3E}">
        <p14:creationId xmlns:p14="http://schemas.microsoft.com/office/powerpoint/2010/main" val="1649332865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598</TotalTime>
  <Words>197</Words>
  <Application>Microsoft Macintosh PowerPoint</Application>
  <PresentationFormat>Widescreen</PresentationFormat>
  <Paragraphs>32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Corbel</vt:lpstr>
      <vt:lpstr>Depth</vt:lpstr>
      <vt:lpstr>Biophysics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Forster Resonance Energy Transfer</vt:lpstr>
      <vt:lpstr>PowerPoint Presentation</vt:lpstr>
      <vt:lpstr>Overlap Integral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Microscopy and Imaging</dc:title>
  <dc:creator>Microsoft Office User</dc:creator>
  <cp:lastModifiedBy>Rajaram Swaminathan</cp:lastModifiedBy>
  <cp:revision>71</cp:revision>
  <dcterms:created xsi:type="dcterms:W3CDTF">2016-10-21T06:09:17Z</dcterms:created>
  <dcterms:modified xsi:type="dcterms:W3CDTF">2023-09-14T06:53:07Z</dcterms:modified>
</cp:coreProperties>
</file>